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8" r:id="rId4"/>
    <p:sldId id="262" r:id="rId5"/>
    <p:sldId id="260" r:id="rId6"/>
    <p:sldId id="271" r:id="rId7"/>
    <p:sldId id="264" r:id="rId8"/>
    <p:sldId id="267" r:id="rId9"/>
    <p:sldId id="268" r:id="rId10"/>
    <p:sldId id="270" r:id="rId11"/>
    <p:sldId id="269" r:id="rId12"/>
    <p:sldId id="266" r:id="rId13"/>
    <p:sldId id="272" r:id="rId14"/>
    <p:sldId id="273" r:id="rId15"/>
    <p:sldId id="274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153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4DB75-F747-40CD-A3D1-99EAEC107807}" type="datetimeFigureOut">
              <a:rPr lang="ru-RU" smtClean="0"/>
              <a:pPr/>
              <a:t>12.04.2020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6F6EA0-04DB-4FFF-92C6-8212B1C650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4DB75-F747-40CD-A3D1-99EAEC107807}" type="datetimeFigureOut">
              <a:rPr lang="ru-RU" smtClean="0"/>
              <a:pPr/>
              <a:t>12.04.2020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6F6EA0-04DB-4FFF-92C6-8212B1C650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4DB75-F747-40CD-A3D1-99EAEC107807}" type="datetimeFigureOut">
              <a:rPr lang="ru-RU" smtClean="0"/>
              <a:pPr/>
              <a:t>12.04.2020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6F6EA0-04DB-4FFF-92C6-8212B1C650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4075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1625" y="1600200"/>
            <a:ext cx="4194175" cy="44989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194175" cy="21732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25888"/>
            <a:ext cx="4194175" cy="21732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F82B4C-0DF3-4A8F-A109-81537B36CF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4DB75-F747-40CD-A3D1-99EAEC107807}" type="datetimeFigureOut">
              <a:rPr lang="ru-RU" smtClean="0"/>
              <a:pPr/>
              <a:t>12.04.2020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6F6EA0-04DB-4FFF-92C6-8212B1C650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4DB75-F747-40CD-A3D1-99EAEC107807}" type="datetimeFigureOut">
              <a:rPr lang="ru-RU" smtClean="0"/>
              <a:pPr/>
              <a:t>12.04.2020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6F6EA0-04DB-4FFF-92C6-8212B1C650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4DB75-F747-40CD-A3D1-99EAEC107807}" type="datetimeFigureOut">
              <a:rPr lang="ru-RU" smtClean="0"/>
              <a:pPr/>
              <a:t>12.04.2020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6F6EA0-04DB-4FFF-92C6-8212B1C650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4DB75-F747-40CD-A3D1-99EAEC107807}" type="datetimeFigureOut">
              <a:rPr lang="ru-RU" smtClean="0"/>
              <a:pPr/>
              <a:t>12.04.2020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6F6EA0-04DB-4FFF-92C6-8212B1C650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4DB75-F747-40CD-A3D1-99EAEC107807}" type="datetimeFigureOut">
              <a:rPr lang="ru-RU" smtClean="0"/>
              <a:pPr/>
              <a:t>12.04.2020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6F6EA0-04DB-4FFF-92C6-8212B1C650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4DB75-F747-40CD-A3D1-99EAEC107807}" type="datetimeFigureOut">
              <a:rPr lang="ru-RU" smtClean="0"/>
              <a:pPr/>
              <a:t>12.04.2020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6F6EA0-04DB-4FFF-92C6-8212B1C650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4DB75-F747-40CD-A3D1-99EAEC107807}" type="datetimeFigureOut">
              <a:rPr lang="ru-RU" smtClean="0"/>
              <a:pPr/>
              <a:t>12.04.2020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6F6EA0-04DB-4FFF-92C6-8212B1C650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4DB75-F747-40CD-A3D1-99EAEC107807}" type="datetimeFigureOut">
              <a:rPr lang="ru-RU" smtClean="0"/>
              <a:pPr/>
              <a:t>12.04.2020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6F6EA0-04DB-4FFF-92C6-8212B1C650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E4DB75-F747-40CD-A3D1-99EAEC107807}" type="datetimeFigureOut">
              <a:rPr lang="ru-RU" smtClean="0"/>
              <a:pPr/>
              <a:t>12.04.2020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6F6EA0-04DB-4FFF-92C6-8212B1C6509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http://img-fotki.yandex.ru/get/5503/mimiserada.30/0_64738_36581463_XL" TargetMode="Externa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powerpointstyles.com/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powerpointstyles.com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powerpointstyles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powerpointstyles.com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2.jpeg"/><Relationship Id="rId2" Type="http://schemas.openxmlformats.org/officeDocument/2006/relationships/hyperlink" Target="http://www.powerpointstyles.com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hyperlink" Target="../../Local%20Settings/Temp/Rar$EX01.578/551067/indikat_port/IMAGE3/pen2.jpg" TargetMode="Externa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powerpointstyles.com/" TargetMode="Externa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1500166" y="3244334"/>
            <a:ext cx="744774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Лишайник </a:t>
            </a:r>
            <a:r>
              <a:rPr lang="ru-RU" sz="54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(греч.) – чешуйчатый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листоватых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лишайников слоевище плоское, как пластинка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</a:t>
            </a:r>
            <a:r>
              <a:rPr lang="ru-RU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Лобария</a:t>
            </a:r>
            <a:endParaRPr lang="ru-RU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  <a:p>
            <a:r>
              <a:rPr lang="ru-RU" sz="20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2000" b="1" dirty="0" err="1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Коллема</a:t>
            </a:r>
            <a:endParaRPr lang="ru-RU" sz="20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6" descr="File000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786182" y="1142984"/>
            <a:ext cx="4714908" cy="4786346"/>
          </a:xfrm>
          <a:noFill/>
        </p:spPr>
      </p:pic>
      <p:pic>
        <p:nvPicPr>
          <p:cNvPr id="6" name="Picture 9" descr="Collema_polycarpon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28596" y="2143116"/>
            <a:ext cx="3143272" cy="3643338"/>
          </a:xfrm>
          <a:noFill/>
        </p:spPr>
      </p:pic>
      <p:pic>
        <p:nvPicPr>
          <p:cNvPr id="7" name="Picture 6" descr="File000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786182" y="1000108"/>
            <a:ext cx="4572032" cy="507209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Кустистые лишайники имеют вид кустика, прямостоячего или висячего.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2000" b="1" dirty="0" err="1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Уснея</a:t>
            </a:r>
            <a:endParaRPr lang="ru-RU" sz="2000" b="1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14" descr="Картинка 5 из 238"/>
          <p:cNvPicPr>
            <a:picLocks noChangeAspect="1" noChangeArrowheads="1"/>
          </p:cNvPicPr>
          <p:nvPr/>
        </p:nvPicPr>
        <p:blipFill>
          <a:blip r:embed="rId2" r:link="rId3"/>
          <a:srcRect t="3778" r="3218" b="13055"/>
          <a:stretch>
            <a:fillRect/>
          </a:stretch>
        </p:blipFill>
        <p:spPr bwMode="auto">
          <a:xfrm>
            <a:off x="4143372" y="571480"/>
            <a:ext cx="3143272" cy="2300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4" descr="Картинка 138 из 24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2071678"/>
            <a:ext cx="2928958" cy="317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7" descr="Cladonia botrytes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4143372" y="3429000"/>
            <a:ext cx="4429156" cy="29765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Жизнедеятельность лишайников</a:t>
            </a:r>
            <a:r>
              <a:rPr lang="ru-RU" dirty="0"/>
              <a:t>.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half" idx="2"/>
          </p:nvPr>
        </p:nvSpPr>
        <p:spPr>
          <a:xfrm>
            <a:off x="457200" y="1214422"/>
            <a:ext cx="4040188" cy="4911741"/>
          </a:xfrm>
        </p:spPr>
        <p:txBody>
          <a:bodyPr>
            <a:normAutofit fontScale="85000" lnSpcReduction="10000"/>
          </a:bodyPr>
          <a:lstStyle/>
          <a:p>
            <a:pPr>
              <a:spcBef>
                <a:spcPct val="50000"/>
              </a:spcBef>
              <a:buNone/>
            </a:pPr>
            <a:r>
              <a:rPr lang="ru-RU" sz="3200" dirty="0">
                <a:solidFill>
                  <a:srgbClr val="00B050"/>
                </a:solidFill>
              </a:rPr>
              <a:t>     </a:t>
            </a:r>
            <a:r>
              <a:rPr lang="ru-RU" sz="32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Питание лишайников</a:t>
            </a:r>
            <a:r>
              <a:rPr lang="en-US" sz="320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нити гриба поглощают воду и растворенные в ней минеральные вещества. Зеленые клетки водорослей на свету в процессе фотосинтеза образуют органические вещества.</a:t>
            </a:r>
          </a:p>
          <a:p>
            <a:pPr>
              <a:spcBef>
                <a:spcPct val="50000"/>
              </a:spcBef>
              <a:buNone/>
            </a:pPr>
            <a:r>
              <a:rPr lang="ru-RU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Лишайники впитывают влагу  дождей и туманов всей поверхность тела. В жаркие дни они настолько высыхают, что кажутся совершенно безжизненными, но стоит пройти дождю, и они снова оживают. 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3"/>
          </p:nvPr>
        </p:nvSpPr>
        <p:spPr/>
        <p:txBody>
          <a:bodyPr>
            <a:noAutofit/>
          </a:bodyPr>
          <a:lstStyle/>
          <a:p>
            <a:r>
              <a:rPr lang="ru-RU" sz="18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Размножаются лишайники, спорами или отделившимися кусочками слоевища.</a:t>
            </a:r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 bwMode="auto">
          <a:xfrm>
            <a:off x="4786314" y="2500306"/>
            <a:ext cx="3714776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29"/>
          <p:cNvSpPr txBox="1">
            <a:spLocks noChangeArrowheads="1"/>
          </p:cNvSpPr>
          <p:nvPr/>
        </p:nvSpPr>
        <p:spPr bwMode="auto">
          <a:xfrm>
            <a:off x="3348038" y="6237288"/>
            <a:ext cx="2990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>
                <a:hlinkClick r:id="rId2"/>
              </a:rPr>
              <a:t>Free Powerpoint Templates</a:t>
            </a:r>
            <a:endParaRPr lang="fr-FR"/>
          </a:p>
        </p:txBody>
      </p:sp>
      <p:pic>
        <p:nvPicPr>
          <p:cNvPr id="2051" name="Picture 35" descr="jy tyjze yhj,gazhd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Вывод</a:t>
            </a:r>
          </a:p>
        </p:txBody>
      </p:sp>
      <p:sp>
        <p:nvSpPr>
          <p:cNvPr id="11" name="Содержимое 10"/>
          <p:cNvSpPr>
            <a:spLocks noGrp="1"/>
          </p:cNvSpPr>
          <p:nvPr>
            <p:ph idx="1"/>
          </p:nvPr>
        </p:nvSpPr>
        <p:spPr>
          <a:xfrm>
            <a:off x="1500166" y="1600200"/>
            <a:ext cx="7186634" cy="4525963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Лишайники – это симбиотические организмы.</a:t>
            </a:r>
          </a:p>
          <a:p>
            <a:pPr>
              <a:lnSpc>
                <a:spcPct val="90000"/>
              </a:lnSpc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Они состоят из гриба и водоросли.</a:t>
            </a:r>
          </a:p>
          <a:p>
            <a:pPr>
              <a:lnSpc>
                <a:spcPct val="90000"/>
              </a:lnSpc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Водоросль образует органические вещества, используемые грибом.</a:t>
            </a:r>
          </a:p>
          <a:p>
            <a:pPr>
              <a:lnSpc>
                <a:spcPct val="90000"/>
              </a:lnSpc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Гриб снабжает водоросль водой и растворёнными в ней минеральными солями.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Значение лишайников. 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142984"/>
            <a:ext cx="4038600" cy="4983179"/>
          </a:xfrm>
        </p:spPr>
        <p:txBody>
          <a:bodyPr/>
          <a:lstStyle/>
          <a:p>
            <a:pPr>
              <a:buNone/>
            </a:pPr>
            <a:r>
              <a:rPr lang="ru-RU" sz="200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природе:</a:t>
            </a:r>
          </a:p>
          <a:p>
            <a:r>
              <a:rPr lang="ru-RU" sz="200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Участвуют в почвообразовании;</a:t>
            </a:r>
          </a:p>
          <a:p>
            <a:r>
              <a:rPr lang="ru-RU" sz="200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Служат кормом для животных;</a:t>
            </a:r>
          </a:p>
          <a:p>
            <a:r>
              <a:rPr lang="ru-RU" sz="200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Являются местом  обитания </a:t>
            </a:r>
          </a:p>
          <a:p>
            <a:pPr>
              <a:buNone/>
            </a:pPr>
            <a:r>
              <a:rPr lang="ru-RU" sz="200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некоторых животных. </a:t>
            </a:r>
          </a:p>
          <a:p>
            <a:pPr>
              <a:buNone/>
            </a:pPr>
            <a:r>
              <a:rPr lang="ru-RU" sz="200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ru-RU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648200" y="1142984"/>
            <a:ext cx="4038600" cy="498317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 жизни человека:</a:t>
            </a:r>
          </a:p>
          <a:p>
            <a:r>
              <a:rPr lang="ru-RU" sz="200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Некоторые виды лишайников человек использует в пищу;</a:t>
            </a:r>
          </a:p>
          <a:p>
            <a:r>
              <a:rPr lang="ru-RU" sz="200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медицине; </a:t>
            </a:r>
          </a:p>
          <a:p>
            <a:r>
              <a:rPr lang="ru-RU" sz="200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Лишайники – индикаторы чистоты  воздуха;</a:t>
            </a:r>
          </a:p>
          <a:p>
            <a:r>
              <a:rPr lang="ru-RU" sz="200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Отдельные виды используют в качестве красителей и в парфюмерной промышленности.</a:t>
            </a:r>
          </a:p>
          <a:p>
            <a:endParaRPr lang="ru-RU" sz="20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7" descr="Cladonia coccifera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714348" y="3143249"/>
            <a:ext cx="3500462" cy="2357454"/>
          </a:xfrm>
          <a:prstGeom prst="rect">
            <a:avLst/>
          </a:prstGeom>
          <a:noFill/>
        </p:spPr>
      </p:pic>
      <p:pic>
        <p:nvPicPr>
          <p:cNvPr id="7" name="Picture 12" descr="s320x24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43570" y="4714884"/>
            <a:ext cx="2320925" cy="166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29"/>
          <p:cNvSpPr txBox="1">
            <a:spLocks noChangeArrowheads="1"/>
          </p:cNvSpPr>
          <p:nvPr/>
        </p:nvSpPr>
        <p:spPr bwMode="auto">
          <a:xfrm>
            <a:off x="3348038" y="6237288"/>
            <a:ext cx="2990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>
                <a:hlinkClick r:id="rId2"/>
              </a:rPr>
              <a:t>Free Powerpoint Templates</a:t>
            </a:r>
            <a:endParaRPr lang="fr-FR"/>
          </a:p>
        </p:txBody>
      </p:sp>
      <p:pic>
        <p:nvPicPr>
          <p:cNvPr id="2051" name="Picture 35" descr="jy tyjze yhj,gazhd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Домашнее задание</a:t>
            </a:r>
          </a:p>
        </p:txBody>
      </p:sp>
      <p:sp>
        <p:nvSpPr>
          <p:cNvPr id="11" name="Содержимое 10"/>
          <p:cNvSpPr>
            <a:spLocks noGrp="1"/>
          </p:cNvSpPr>
          <p:nvPr>
            <p:ph idx="1"/>
          </p:nvPr>
        </p:nvSpPr>
        <p:spPr>
          <a:xfrm>
            <a:off x="2571736" y="1600200"/>
            <a:ext cx="6115064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§15, подготовить сообщения по теме. </a:t>
            </a:r>
          </a:p>
          <a:p>
            <a:pPr>
              <a:buNone/>
            </a:pPr>
            <a:endParaRPr lang="ru-RU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1" descr="img_1517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43372" y="3500438"/>
            <a:ext cx="2500330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29"/>
          <p:cNvSpPr txBox="1">
            <a:spLocks noChangeArrowheads="1"/>
          </p:cNvSpPr>
          <p:nvPr/>
        </p:nvSpPr>
        <p:spPr bwMode="auto">
          <a:xfrm>
            <a:off x="3348038" y="6237288"/>
            <a:ext cx="2990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>
                <a:hlinkClick r:id="rId2"/>
              </a:rPr>
              <a:t>Free Powerpoint Templates</a:t>
            </a:r>
            <a:endParaRPr lang="fr-FR"/>
          </a:p>
        </p:txBody>
      </p:sp>
      <p:pic>
        <p:nvPicPr>
          <p:cNvPr id="2051" name="Picture 35" descr="jy tyjze yhj,gazhd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Цели урока: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Изучить систематическое положение,          особенности строения, питания, размножения, значение и экологию лишайников.    </a:t>
            </a:r>
          </a:p>
          <a:p>
            <a:pPr>
              <a:buNone/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</a:p>
          <a:p>
            <a:pPr marL="360363" indent="-360363">
              <a:buNone/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Внимание! Основные понятия:</a:t>
            </a:r>
          </a:p>
          <a:p>
            <a:pPr marL="360363" indent="-360363">
              <a:buNone/>
            </a:pPr>
            <a:r>
              <a:rPr lang="ru-RU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симбиоз, слоевище(таллом), кустистые,       листовые, накипные.</a:t>
            </a:r>
          </a:p>
          <a:p>
            <a:endParaRPr lang="ru-RU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29"/>
          <p:cNvSpPr txBox="1">
            <a:spLocks noChangeArrowheads="1"/>
          </p:cNvSpPr>
          <p:nvPr/>
        </p:nvSpPr>
        <p:spPr bwMode="auto">
          <a:xfrm>
            <a:off x="3348038" y="6237288"/>
            <a:ext cx="2990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>
                <a:hlinkClick r:id="rId2"/>
              </a:rPr>
              <a:t>Free Powerpoint Templates</a:t>
            </a:r>
            <a:endParaRPr lang="fr-FR"/>
          </a:p>
        </p:txBody>
      </p:sp>
      <p:pic>
        <p:nvPicPr>
          <p:cNvPr id="2051" name="Picture 35" descr="jy tyjze yhj,gazhd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1714480" y="357166"/>
            <a:ext cx="6972320" cy="6072230"/>
          </a:xfrm>
        </p:spPr>
        <p:txBody>
          <a:bodyPr/>
          <a:lstStyle/>
          <a:p>
            <a:pPr>
              <a:buNone/>
            </a:pPr>
            <a:r>
              <a:rPr lang="ru-RU" dirty="0"/>
              <a:t>    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Лишайники – своеобразная группа живых организмов, обитающих на всех континентах, включая Антарктиду.</a:t>
            </a:r>
          </a:p>
          <a:p>
            <a:pPr>
              <a:buNone/>
            </a:pPr>
            <a:r>
              <a:rPr lang="ru-RU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Эти организмы не боятся ничего, кроме загрязнения воздуха. Они гибнут при высоком содержании грязных примесей в атмосфере.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61913"/>
            <a:ext cx="8229600" cy="774700"/>
          </a:xfrm>
          <a:noFill/>
        </p:spPr>
        <p:txBody>
          <a:bodyPr/>
          <a:lstStyle/>
          <a:p>
            <a:pPr eaLnBrk="1" hangingPunct="1"/>
            <a:r>
              <a:rPr lang="ru-RU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Среда обитания лишайников</a:t>
            </a:r>
          </a:p>
        </p:txBody>
      </p:sp>
      <p:pic>
        <p:nvPicPr>
          <p:cNvPr id="10243" name="Picture 7" descr="54f00b73ed3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92950" y="1628775"/>
            <a:ext cx="1871663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Picture 9" descr="Картинка 17 из 10477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1628775"/>
            <a:ext cx="1871662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Picture 11" descr="P01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0313" y="1627188"/>
            <a:ext cx="1855787" cy="129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6" name="Picture 13" descr="Картинка 2 из 109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636963" y="3573463"/>
            <a:ext cx="1871662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7" name="Picture 15" descr="01%5B1%5D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940425" y="3573463"/>
            <a:ext cx="1871663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8" name="Picture 17" descr="Картинка 52 из 15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787900" y="1628775"/>
            <a:ext cx="187325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9" name="Line 30"/>
          <p:cNvSpPr>
            <a:spLocks noChangeShapeType="1"/>
          </p:cNvSpPr>
          <p:nvPr/>
        </p:nvSpPr>
        <p:spPr bwMode="auto">
          <a:xfrm>
            <a:off x="1285852" y="857232"/>
            <a:ext cx="6842125" cy="0"/>
          </a:xfrm>
          <a:prstGeom prst="line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  <p:txBody>
          <a:bodyPr/>
          <a:lstStyle/>
          <a:p>
            <a:endParaRPr lang="ru-RU"/>
          </a:p>
        </p:txBody>
      </p:sp>
      <p:sp>
        <p:nvSpPr>
          <p:cNvPr id="10250" name="Rectangle 31"/>
          <p:cNvSpPr>
            <a:spLocks noChangeArrowheads="1"/>
          </p:cNvSpPr>
          <p:nvPr/>
        </p:nvSpPr>
        <p:spPr bwMode="auto">
          <a:xfrm>
            <a:off x="539750" y="1341438"/>
            <a:ext cx="1368425" cy="287337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anchor="ctr" anchorCtr="1"/>
          <a:lstStyle/>
          <a:p>
            <a:pPr algn="ctr"/>
            <a:r>
              <a:rPr lang="ru-RU" sz="14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Арктика</a:t>
            </a:r>
          </a:p>
        </p:txBody>
      </p:sp>
      <p:sp>
        <p:nvSpPr>
          <p:cNvPr id="10251" name="Rectangle 32"/>
          <p:cNvSpPr>
            <a:spLocks noChangeArrowheads="1"/>
          </p:cNvSpPr>
          <p:nvPr/>
        </p:nvSpPr>
        <p:spPr bwMode="auto">
          <a:xfrm>
            <a:off x="2843213" y="1341438"/>
            <a:ext cx="1079500" cy="287337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anchor="ctr" anchorCtr="1"/>
          <a:lstStyle/>
          <a:p>
            <a:pPr algn="ctr"/>
            <a:r>
              <a:rPr lang="ru-RU" sz="14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Тундра</a:t>
            </a:r>
          </a:p>
        </p:txBody>
      </p:sp>
      <p:sp>
        <p:nvSpPr>
          <p:cNvPr id="10252" name="Rectangle 33"/>
          <p:cNvSpPr>
            <a:spLocks noChangeArrowheads="1"/>
          </p:cNvSpPr>
          <p:nvPr/>
        </p:nvSpPr>
        <p:spPr bwMode="auto">
          <a:xfrm>
            <a:off x="5292725" y="1341438"/>
            <a:ext cx="1008063" cy="287337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anchor="ctr" anchorCtr="1"/>
          <a:lstStyle/>
          <a:p>
            <a:pPr algn="ctr"/>
            <a:r>
              <a:rPr lang="ru-RU" sz="14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Тайга</a:t>
            </a:r>
          </a:p>
        </p:txBody>
      </p:sp>
      <p:sp>
        <p:nvSpPr>
          <p:cNvPr id="10253" name="Rectangle 35"/>
          <p:cNvSpPr>
            <a:spLocks noChangeArrowheads="1"/>
          </p:cNvSpPr>
          <p:nvPr/>
        </p:nvSpPr>
        <p:spPr bwMode="auto">
          <a:xfrm>
            <a:off x="7451725" y="1341438"/>
            <a:ext cx="1223963" cy="287337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anchor="ctr" anchorCtr="1"/>
          <a:lstStyle/>
          <a:p>
            <a:pPr algn="ctr"/>
            <a:r>
              <a:rPr lang="ru-RU" sz="14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Антарктика</a:t>
            </a:r>
          </a:p>
        </p:txBody>
      </p:sp>
      <p:sp>
        <p:nvSpPr>
          <p:cNvPr id="10254" name="Rectangle 36"/>
          <p:cNvSpPr>
            <a:spLocks noChangeArrowheads="1"/>
          </p:cNvSpPr>
          <p:nvPr/>
        </p:nvSpPr>
        <p:spPr bwMode="auto">
          <a:xfrm>
            <a:off x="6300788" y="3284538"/>
            <a:ext cx="1223962" cy="287337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anchor="ctr" anchorCtr="1"/>
          <a:lstStyle/>
          <a:p>
            <a:pPr algn="ctr"/>
            <a:r>
              <a:rPr lang="ru-RU" sz="14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Пустыня</a:t>
            </a:r>
          </a:p>
        </p:txBody>
      </p:sp>
      <p:sp>
        <p:nvSpPr>
          <p:cNvPr id="10255" name="Rectangle 37"/>
          <p:cNvSpPr>
            <a:spLocks noChangeArrowheads="1"/>
          </p:cNvSpPr>
          <p:nvPr/>
        </p:nvSpPr>
        <p:spPr bwMode="auto">
          <a:xfrm>
            <a:off x="3924300" y="3284538"/>
            <a:ext cx="1223963" cy="287337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anchor="ctr" anchorCtr="1"/>
          <a:lstStyle/>
          <a:p>
            <a:pPr algn="ctr"/>
            <a:r>
              <a:rPr lang="ru-RU" sz="14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Горы</a:t>
            </a:r>
          </a:p>
        </p:txBody>
      </p:sp>
      <p:pic>
        <p:nvPicPr>
          <p:cNvPr id="10256" name="Picture 39" descr="164e4611fbbf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331913" y="3571875"/>
            <a:ext cx="1871662" cy="129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7" name="Rectangle 40"/>
          <p:cNvSpPr>
            <a:spLocks noChangeArrowheads="1"/>
          </p:cNvSpPr>
          <p:nvPr/>
        </p:nvSpPr>
        <p:spPr bwMode="auto">
          <a:xfrm>
            <a:off x="1692275" y="3284538"/>
            <a:ext cx="1223963" cy="287337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anchor="ctr" anchorCtr="1"/>
          <a:lstStyle/>
          <a:p>
            <a:pPr algn="ctr"/>
            <a:r>
              <a:rPr lang="ru-RU" sz="14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Тропики</a:t>
            </a:r>
          </a:p>
        </p:txBody>
      </p:sp>
      <p:sp>
        <p:nvSpPr>
          <p:cNvPr id="10258" name="Rectangle 41"/>
          <p:cNvSpPr>
            <a:spLocks noChangeArrowheads="1"/>
          </p:cNvSpPr>
          <p:nvPr/>
        </p:nvSpPr>
        <p:spPr bwMode="auto">
          <a:xfrm>
            <a:off x="323850" y="5661025"/>
            <a:ext cx="8351838" cy="936625"/>
          </a:xfrm>
          <a:prstGeom prst="rect">
            <a:avLst/>
          </a:prstGeom>
          <a:noFill/>
          <a:ln w="76200">
            <a:solidFill>
              <a:schemeClr val="accent3"/>
            </a:solidFill>
            <a:miter lim="800000"/>
            <a:headEnd/>
            <a:tailEnd/>
          </a:ln>
        </p:spPr>
        <p:txBody>
          <a:bodyPr anchor="ctr" anchorCtr="1"/>
          <a:lstStyle/>
          <a:p>
            <a:pPr algn="ctr"/>
            <a:r>
              <a:rPr lang="ru-RU" sz="20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Около 25 тысяч видов лишайников на планете. </a:t>
            </a:r>
            <a:br>
              <a:rPr lang="ru-RU" sz="20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Средний возраст 30-100 лет.</a:t>
            </a:r>
            <a:br>
              <a:rPr lang="ru-RU" sz="20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Долгожителю среди лишайников, живущему в Гренландии 4500 лет</a:t>
            </a:r>
            <a:r>
              <a:rPr lang="ru-RU" sz="20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0259" name="Freeform 43"/>
          <p:cNvSpPr>
            <a:spLocks/>
          </p:cNvSpPr>
          <p:nvPr/>
        </p:nvSpPr>
        <p:spPr bwMode="auto">
          <a:xfrm>
            <a:off x="900113" y="2924175"/>
            <a:ext cx="1871662" cy="2665413"/>
          </a:xfrm>
          <a:custGeom>
            <a:avLst/>
            <a:gdLst>
              <a:gd name="T0" fmla="*/ 0 w 1179"/>
              <a:gd name="T1" fmla="*/ 0 h 1679"/>
              <a:gd name="T2" fmla="*/ 0 w 1179"/>
              <a:gd name="T3" fmla="*/ 2147483647 h 1679"/>
              <a:gd name="T4" fmla="*/ 2147483647 w 1179"/>
              <a:gd name="T5" fmla="*/ 2147483647 h 1679"/>
              <a:gd name="T6" fmla="*/ 0 60000 65536"/>
              <a:gd name="T7" fmla="*/ 0 60000 65536"/>
              <a:gd name="T8" fmla="*/ 0 60000 65536"/>
              <a:gd name="T9" fmla="*/ 0 w 1179"/>
              <a:gd name="T10" fmla="*/ 0 h 1679"/>
              <a:gd name="T11" fmla="*/ 1179 w 1179"/>
              <a:gd name="T12" fmla="*/ 1679 h 167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179" h="1679">
                <a:moveTo>
                  <a:pt x="0" y="0"/>
                </a:moveTo>
                <a:lnTo>
                  <a:pt x="0" y="1271"/>
                </a:lnTo>
                <a:lnTo>
                  <a:pt x="1179" y="1679"/>
                </a:lnTo>
              </a:path>
            </a:pathLst>
          </a:custGeom>
          <a:ln>
            <a:headEnd type="oval" w="sm" len="sm"/>
            <a:tailEnd type="triangle" w="med" len="lg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/>
          <a:lstStyle/>
          <a:p>
            <a:endParaRPr lang="ru-RU"/>
          </a:p>
        </p:txBody>
      </p:sp>
      <p:sp>
        <p:nvSpPr>
          <p:cNvPr id="10260" name="Freeform 44"/>
          <p:cNvSpPr>
            <a:spLocks/>
          </p:cNvSpPr>
          <p:nvPr/>
        </p:nvSpPr>
        <p:spPr bwMode="auto">
          <a:xfrm flipH="1">
            <a:off x="6300788" y="2924175"/>
            <a:ext cx="1871662" cy="2665413"/>
          </a:xfrm>
          <a:custGeom>
            <a:avLst/>
            <a:gdLst>
              <a:gd name="T0" fmla="*/ 0 w 1179"/>
              <a:gd name="T1" fmla="*/ 0 h 1679"/>
              <a:gd name="T2" fmla="*/ 0 w 1179"/>
              <a:gd name="T3" fmla="*/ 2147483647 h 1679"/>
              <a:gd name="T4" fmla="*/ 2147483647 w 1179"/>
              <a:gd name="T5" fmla="*/ 2147483647 h 1679"/>
              <a:gd name="T6" fmla="*/ 0 60000 65536"/>
              <a:gd name="T7" fmla="*/ 0 60000 65536"/>
              <a:gd name="T8" fmla="*/ 0 60000 65536"/>
              <a:gd name="T9" fmla="*/ 0 w 1179"/>
              <a:gd name="T10" fmla="*/ 0 h 1679"/>
              <a:gd name="T11" fmla="*/ 1179 w 1179"/>
              <a:gd name="T12" fmla="*/ 1679 h 167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179" h="1679">
                <a:moveTo>
                  <a:pt x="0" y="0"/>
                </a:moveTo>
                <a:lnTo>
                  <a:pt x="0" y="1271"/>
                </a:lnTo>
                <a:lnTo>
                  <a:pt x="1179" y="1679"/>
                </a:lnTo>
              </a:path>
            </a:pathLst>
          </a:custGeom>
          <a:ln>
            <a:headEnd type="oval" w="sm" len="sm"/>
            <a:tailEnd type="triangle" w="med" len="lg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/>
          <a:lstStyle/>
          <a:p>
            <a:endParaRPr lang="ru-RU"/>
          </a:p>
        </p:txBody>
      </p:sp>
      <p:sp>
        <p:nvSpPr>
          <p:cNvPr id="10261" name="Freeform 45"/>
          <p:cNvSpPr>
            <a:spLocks/>
          </p:cNvSpPr>
          <p:nvPr/>
        </p:nvSpPr>
        <p:spPr bwMode="auto">
          <a:xfrm flipH="1">
            <a:off x="5003800" y="2924175"/>
            <a:ext cx="792163" cy="2665413"/>
          </a:xfrm>
          <a:custGeom>
            <a:avLst/>
            <a:gdLst>
              <a:gd name="T0" fmla="*/ 0 w 1179"/>
              <a:gd name="T1" fmla="*/ 0 h 1679"/>
              <a:gd name="T2" fmla="*/ 0 w 1179"/>
              <a:gd name="T3" fmla="*/ 2147483647 h 1679"/>
              <a:gd name="T4" fmla="*/ 2147483647 w 1179"/>
              <a:gd name="T5" fmla="*/ 2147483647 h 1679"/>
              <a:gd name="T6" fmla="*/ 0 60000 65536"/>
              <a:gd name="T7" fmla="*/ 0 60000 65536"/>
              <a:gd name="T8" fmla="*/ 0 60000 65536"/>
              <a:gd name="T9" fmla="*/ 0 w 1179"/>
              <a:gd name="T10" fmla="*/ 0 h 1679"/>
              <a:gd name="T11" fmla="*/ 1179 w 1179"/>
              <a:gd name="T12" fmla="*/ 1679 h 167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179" h="1679">
                <a:moveTo>
                  <a:pt x="0" y="0"/>
                </a:moveTo>
                <a:lnTo>
                  <a:pt x="0" y="1271"/>
                </a:lnTo>
                <a:lnTo>
                  <a:pt x="1179" y="1679"/>
                </a:lnTo>
              </a:path>
            </a:pathLst>
          </a:custGeom>
          <a:ln>
            <a:headEnd type="oval" w="sm" len="sm"/>
            <a:tailEnd type="triangle" w="med" len="lg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/>
          <a:lstStyle/>
          <a:p>
            <a:endParaRPr lang="ru-RU"/>
          </a:p>
        </p:txBody>
      </p:sp>
      <p:sp>
        <p:nvSpPr>
          <p:cNvPr id="10262" name="Freeform 46"/>
          <p:cNvSpPr>
            <a:spLocks/>
          </p:cNvSpPr>
          <p:nvPr/>
        </p:nvSpPr>
        <p:spPr bwMode="auto">
          <a:xfrm>
            <a:off x="3419475" y="2924175"/>
            <a:ext cx="792163" cy="2665413"/>
          </a:xfrm>
          <a:custGeom>
            <a:avLst/>
            <a:gdLst>
              <a:gd name="T0" fmla="*/ 0 w 1179"/>
              <a:gd name="T1" fmla="*/ 0 h 1679"/>
              <a:gd name="T2" fmla="*/ 0 w 1179"/>
              <a:gd name="T3" fmla="*/ 2147483647 h 1679"/>
              <a:gd name="T4" fmla="*/ 2147483647 w 1179"/>
              <a:gd name="T5" fmla="*/ 2147483647 h 1679"/>
              <a:gd name="T6" fmla="*/ 0 60000 65536"/>
              <a:gd name="T7" fmla="*/ 0 60000 65536"/>
              <a:gd name="T8" fmla="*/ 0 60000 65536"/>
              <a:gd name="T9" fmla="*/ 0 w 1179"/>
              <a:gd name="T10" fmla="*/ 0 h 1679"/>
              <a:gd name="T11" fmla="*/ 1179 w 1179"/>
              <a:gd name="T12" fmla="*/ 1679 h 167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179" h="1679">
                <a:moveTo>
                  <a:pt x="0" y="0"/>
                </a:moveTo>
                <a:lnTo>
                  <a:pt x="0" y="1271"/>
                </a:lnTo>
                <a:lnTo>
                  <a:pt x="1179" y="1679"/>
                </a:lnTo>
              </a:path>
            </a:pathLst>
          </a:custGeom>
          <a:ln>
            <a:headEnd type="oval" w="sm" len="sm"/>
            <a:tailEnd type="triangle" w="med" len="lg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/>
          <a:lstStyle/>
          <a:p>
            <a:endParaRPr lang="ru-RU"/>
          </a:p>
        </p:txBody>
      </p:sp>
      <p:sp>
        <p:nvSpPr>
          <p:cNvPr id="10263" name="Freeform 47"/>
          <p:cNvSpPr>
            <a:spLocks/>
          </p:cNvSpPr>
          <p:nvPr/>
        </p:nvSpPr>
        <p:spPr bwMode="auto">
          <a:xfrm>
            <a:off x="2355850" y="4868863"/>
            <a:ext cx="1096963" cy="709612"/>
          </a:xfrm>
          <a:custGeom>
            <a:avLst/>
            <a:gdLst>
              <a:gd name="T0" fmla="*/ 0 w 691"/>
              <a:gd name="T1" fmla="*/ 0 h 447"/>
              <a:gd name="T2" fmla="*/ 2147483647 w 691"/>
              <a:gd name="T3" fmla="*/ 2147483647 h 447"/>
              <a:gd name="T4" fmla="*/ 0 60000 65536"/>
              <a:gd name="T5" fmla="*/ 0 60000 65536"/>
              <a:gd name="T6" fmla="*/ 0 w 691"/>
              <a:gd name="T7" fmla="*/ 0 h 447"/>
              <a:gd name="T8" fmla="*/ 691 w 691"/>
              <a:gd name="T9" fmla="*/ 447 h 447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691" h="447">
                <a:moveTo>
                  <a:pt x="0" y="0"/>
                </a:moveTo>
                <a:lnTo>
                  <a:pt x="691" y="447"/>
                </a:lnTo>
              </a:path>
            </a:pathLst>
          </a:custGeom>
          <a:ln>
            <a:headEnd type="oval" w="sm" len="sm"/>
            <a:tailEnd type="triangle" w="med" len="lg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/>
          <a:lstStyle/>
          <a:p>
            <a:endParaRPr lang="ru-RU"/>
          </a:p>
        </p:txBody>
      </p:sp>
      <p:sp>
        <p:nvSpPr>
          <p:cNvPr id="10264" name="Freeform 48"/>
          <p:cNvSpPr>
            <a:spLocks/>
          </p:cNvSpPr>
          <p:nvPr/>
        </p:nvSpPr>
        <p:spPr bwMode="auto">
          <a:xfrm flipH="1">
            <a:off x="5724525" y="4868863"/>
            <a:ext cx="1096963" cy="709612"/>
          </a:xfrm>
          <a:custGeom>
            <a:avLst/>
            <a:gdLst>
              <a:gd name="T0" fmla="*/ 0 w 691"/>
              <a:gd name="T1" fmla="*/ 0 h 447"/>
              <a:gd name="T2" fmla="*/ 2147483647 w 691"/>
              <a:gd name="T3" fmla="*/ 2147483647 h 447"/>
              <a:gd name="T4" fmla="*/ 0 60000 65536"/>
              <a:gd name="T5" fmla="*/ 0 60000 65536"/>
              <a:gd name="T6" fmla="*/ 0 w 691"/>
              <a:gd name="T7" fmla="*/ 0 h 447"/>
              <a:gd name="T8" fmla="*/ 691 w 691"/>
              <a:gd name="T9" fmla="*/ 447 h 447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691" h="447">
                <a:moveTo>
                  <a:pt x="0" y="0"/>
                </a:moveTo>
                <a:lnTo>
                  <a:pt x="691" y="447"/>
                </a:lnTo>
              </a:path>
            </a:pathLst>
          </a:custGeom>
          <a:ln>
            <a:headEnd type="oval" w="sm" len="sm"/>
            <a:tailEnd type="triangle" w="med" len="lg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/>
          <a:lstStyle/>
          <a:p>
            <a:endParaRPr lang="ru-RU"/>
          </a:p>
        </p:txBody>
      </p:sp>
      <p:sp>
        <p:nvSpPr>
          <p:cNvPr id="10265" name="Freeform 49"/>
          <p:cNvSpPr>
            <a:spLocks/>
          </p:cNvSpPr>
          <p:nvPr/>
        </p:nvSpPr>
        <p:spPr bwMode="auto">
          <a:xfrm>
            <a:off x="4641850" y="4851400"/>
            <a:ext cx="1588" cy="731838"/>
          </a:xfrm>
          <a:custGeom>
            <a:avLst/>
            <a:gdLst>
              <a:gd name="T0" fmla="*/ 0 w 1"/>
              <a:gd name="T1" fmla="*/ 0 h 461"/>
              <a:gd name="T2" fmla="*/ 0 w 1"/>
              <a:gd name="T3" fmla="*/ 2147483647 h 461"/>
              <a:gd name="T4" fmla="*/ 0 60000 65536"/>
              <a:gd name="T5" fmla="*/ 0 60000 65536"/>
              <a:gd name="T6" fmla="*/ 0 w 1"/>
              <a:gd name="T7" fmla="*/ 0 h 461"/>
              <a:gd name="T8" fmla="*/ 1 w 1"/>
              <a:gd name="T9" fmla="*/ 461 h 46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461">
                <a:moveTo>
                  <a:pt x="0" y="0"/>
                </a:moveTo>
                <a:lnTo>
                  <a:pt x="0" y="461"/>
                </a:lnTo>
              </a:path>
            </a:pathLst>
          </a:custGeom>
          <a:ln>
            <a:headEnd type="oval" w="sm" len="sm"/>
            <a:tailEnd type="triangle" w="med" len="lg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/>
          <a:lstStyle/>
          <a:p>
            <a:endParaRPr lang="ru-RU"/>
          </a:p>
        </p:txBody>
      </p:sp>
      <p:sp>
        <p:nvSpPr>
          <p:cNvPr id="10266" name="Freeform 53"/>
          <p:cNvSpPr>
            <a:spLocks/>
          </p:cNvSpPr>
          <p:nvPr/>
        </p:nvSpPr>
        <p:spPr bwMode="auto">
          <a:xfrm>
            <a:off x="1258888" y="836613"/>
            <a:ext cx="73025" cy="576262"/>
          </a:xfrm>
          <a:custGeom>
            <a:avLst/>
            <a:gdLst>
              <a:gd name="T0" fmla="*/ 0 w 1"/>
              <a:gd name="T1" fmla="*/ 0 h 461"/>
              <a:gd name="T2" fmla="*/ 0 w 1"/>
              <a:gd name="T3" fmla="*/ 2147483647 h 461"/>
              <a:gd name="T4" fmla="*/ 0 60000 65536"/>
              <a:gd name="T5" fmla="*/ 0 60000 65536"/>
              <a:gd name="T6" fmla="*/ 0 w 1"/>
              <a:gd name="T7" fmla="*/ 0 h 461"/>
              <a:gd name="T8" fmla="*/ 1 w 1"/>
              <a:gd name="T9" fmla="*/ 461 h 46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461">
                <a:moveTo>
                  <a:pt x="0" y="0"/>
                </a:moveTo>
                <a:lnTo>
                  <a:pt x="0" y="461"/>
                </a:lnTo>
              </a:path>
            </a:pathLst>
          </a:custGeom>
          <a:ln>
            <a:headEnd type="oval" w="sm" len="sm"/>
            <a:tailEnd type="triangle" w="sm" len="med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/>
          <a:lstStyle/>
          <a:p>
            <a:endParaRPr lang="ru-RU"/>
          </a:p>
        </p:txBody>
      </p:sp>
      <p:sp>
        <p:nvSpPr>
          <p:cNvPr id="10267" name="Freeform 54"/>
          <p:cNvSpPr>
            <a:spLocks/>
          </p:cNvSpPr>
          <p:nvPr/>
        </p:nvSpPr>
        <p:spPr bwMode="auto">
          <a:xfrm>
            <a:off x="8101013" y="836613"/>
            <a:ext cx="73025" cy="576262"/>
          </a:xfrm>
          <a:custGeom>
            <a:avLst/>
            <a:gdLst>
              <a:gd name="T0" fmla="*/ 0 w 1"/>
              <a:gd name="T1" fmla="*/ 0 h 461"/>
              <a:gd name="T2" fmla="*/ 0 w 1"/>
              <a:gd name="T3" fmla="*/ 2147483647 h 461"/>
              <a:gd name="T4" fmla="*/ 0 60000 65536"/>
              <a:gd name="T5" fmla="*/ 0 60000 65536"/>
              <a:gd name="T6" fmla="*/ 0 w 1"/>
              <a:gd name="T7" fmla="*/ 0 h 461"/>
              <a:gd name="T8" fmla="*/ 1 w 1"/>
              <a:gd name="T9" fmla="*/ 461 h 46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461">
                <a:moveTo>
                  <a:pt x="0" y="0"/>
                </a:moveTo>
                <a:lnTo>
                  <a:pt x="0" y="461"/>
                </a:lnTo>
              </a:path>
            </a:pathLst>
          </a:custGeom>
          <a:ln>
            <a:headEnd type="oval" w="sm" len="sm"/>
            <a:tailEnd type="triangle" w="sm" len="med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/>
          <a:lstStyle/>
          <a:p>
            <a:endParaRPr lang="ru-RU"/>
          </a:p>
        </p:txBody>
      </p:sp>
      <p:sp>
        <p:nvSpPr>
          <p:cNvPr id="10268" name="Freeform 55"/>
          <p:cNvSpPr>
            <a:spLocks/>
          </p:cNvSpPr>
          <p:nvPr/>
        </p:nvSpPr>
        <p:spPr bwMode="auto">
          <a:xfrm>
            <a:off x="5795963" y="836613"/>
            <a:ext cx="73025" cy="576262"/>
          </a:xfrm>
          <a:custGeom>
            <a:avLst/>
            <a:gdLst>
              <a:gd name="T0" fmla="*/ 0 w 1"/>
              <a:gd name="T1" fmla="*/ 0 h 461"/>
              <a:gd name="T2" fmla="*/ 0 w 1"/>
              <a:gd name="T3" fmla="*/ 2147483647 h 461"/>
              <a:gd name="T4" fmla="*/ 0 60000 65536"/>
              <a:gd name="T5" fmla="*/ 0 60000 65536"/>
              <a:gd name="T6" fmla="*/ 0 w 1"/>
              <a:gd name="T7" fmla="*/ 0 h 461"/>
              <a:gd name="T8" fmla="*/ 1 w 1"/>
              <a:gd name="T9" fmla="*/ 461 h 46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461">
                <a:moveTo>
                  <a:pt x="0" y="0"/>
                </a:moveTo>
                <a:lnTo>
                  <a:pt x="0" y="461"/>
                </a:lnTo>
              </a:path>
            </a:pathLst>
          </a:custGeom>
          <a:ln>
            <a:headEnd type="oval" w="sm" len="sm"/>
            <a:tailEnd type="triangle" w="sm" len="med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/>
          <a:lstStyle/>
          <a:p>
            <a:endParaRPr lang="ru-RU"/>
          </a:p>
        </p:txBody>
      </p:sp>
      <p:sp>
        <p:nvSpPr>
          <p:cNvPr id="10269" name="Freeform 56"/>
          <p:cNvSpPr>
            <a:spLocks/>
          </p:cNvSpPr>
          <p:nvPr/>
        </p:nvSpPr>
        <p:spPr bwMode="auto">
          <a:xfrm>
            <a:off x="3419475" y="836613"/>
            <a:ext cx="73025" cy="576262"/>
          </a:xfrm>
          <a:custGeom>
            <a:avLst/>
            <a:gdLst>
              <a:gd name="T0" fmla="*/ 0 w 1"/>
              <a:gd name="T1" fmla="*/ 0 h 461"/>
              <a:gd name="T2" fmla="*/ 0 w 1"/>
              <a:gd name="T3" fmla="*/ 2147483647 h 461"/>
              <a:gd name="T4" fmla="*/ 0 60000 65536"/>
              <a:gd name="T5" fmla="*/ 0 60000 65536"/>
              <a:gd name="T6" fmla="*/ 0 w 1"/>
              <a:gd name="T7" fmla="*/ 0 h 461"/>
              <a:gd name="T8" fmla="*/ 1 w 1"/>
              <a:gd name="T9" fmla="*/ 461 h 46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461">
                <a:moveTo>
                  <a:pt x="0" y="0"/>
                </a:moveTo>
                <a:lnTo>
                  <a:pt x="0" y="461"/>
                </a:lnTo>
              </a:path>
            </a:pathLst>
          </a:custGeom>
          <a:ln>
            <a:headEnd type="oval" w="sm" len="sm"/>
            <a:tailEnd type="triangle" w="sm" len="med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/>
          <a:lstStyle/>
          <a:p>
            <a:endParaRPr lang="ru-RU"/>
          </a:p>
        </p:txBody>
      </p:sp>
      <p:sp>
        <p:nvSpPr>
          <p:cNvPr id="10270" name="Freeform 57"/>
          <p:cNvSpPr>
            <a:spLocks/>
          </p:cNvSpPr>
          <p:nvPr/>
        </p:nvSpPr>
        <p:spPr bwMode="auto">
          <a:xfrm>
            <a:off x="2268538" y="836613"/>
            <a:ext cx="73025" cy="2520950"/>
          </a:xfrm>
          <a:custGeom>
            <a:avLst/>
            <a:gdLst>
              <a:gd name="T0" fmla="*/ 0 w 1"/>
              <a:gd name="T1" fmla="*/ 0 h 461"/>
              <a:gd name="T2" fmla="*/ 0 w 1"/>
              <a:gd name="T3" fmla="*/ 2147483647 h 461"/>
              <a:gd name="T4" fmla="*/ 0 60000 65536"/>
              <a:gd name="T5" fmla="*/ 0 60000 65536"/>
              <a:gd name="T6" fmla="*/ 0 w 1"/>
              <a:gd name="T7" fmla="*/ 0 h 461"/>
              <a:gd name="T8" fmla="*/ 1 w 1"/>
              <a:gd name="T9" fmla="*/ 461 h 46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461">
                <a:moveTo>
                  <a:pt x="0" y="0"/>
                </a:moveTo>
                <a:lnTo>
                  <a:pt x="0" y="461"/>
                </a:lnTo>
              </a:path>
            </a:pathLst>
          </a:custGeom>
          <a:ln>
            <a:headEnd type="oval" w="sm" len="sm"/>
            <a:tailEnd type="triangle" w="sm" len="med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/>
          <a:lstStyle/>
          <a:p>
            <a:endParaRPr lang="ru-RU"/>
          </a:p>
        </p:txBody>
      </p:sp>
      <p:sp>
        <p:nvSpPr>
          <p:cNvPr id="10271" name="Freeform 58"/>
          <p:cNvSpPr>
            <a:spLocks/>
          </p:cNvSpPr>
          <p:nvPr/>
        </p:nvSpPr>
        <p:spPr bwMode="auto">
          <a:xfrm>
            <a:off x="6948488" y="836613"/>
            <a:ext cx="73025" cy="2520950"/>
          </a:xfrm>
          <a:custGeom>
            <a:avLst/>
            <a:gdLst>
              <a:gd name="T0" fmla="*/ 0 w 1"/>
              <a:gd name="T1" fmla="*/ 0 h 461"/>
              <a:gd name="T2" fmla="*/ 0 w 1"/>
              <a:gd name="T3" fmla="*/ 2147483647 h 461"/>
              <a:gd name="T4" fmla="*/ 0 60000 65536"/>
              <a:gd name="T5" fmla="*/ 0 60000 65536"/>
              <a:gd name="T6" fmla="*/ 0 w 1"/>
              <a:gd name="T7" fmla="*/ 0 h 461"/>
              <a:gd name="T8" fmla="*/ 1 w 1"/>
              <a:gd name="T9" fmla="*/ 461 h 46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461">
                <a:moveTo>
                  <a:pt x="0" y="0"/>
                </a:moveTo>
                <a:lnTo>
                  <a:pt x="0" y="461"/>
                </a:lnTo>
              </a:path>
            </a:pathLst>
          </a:custGeom>
          <a:ln>
            <a:headEnd type="oval" w="sm" len="sm"/>
            <a:tailEnd type="triangle" w="sm" len="med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/>
          <a:lstStyle/>
          <a:p>
            <a:endParaRPr lang="ru-RU"/>
          </a:p>
        </p:txBody>
      </p:sp>
      <p:sp>
        <p:nvSpPr>
          <p:cNvPr id="10272" name="Freeform 59"/>
          <p:cNvSpPr>
            <a:spLocks/>
          </p:cNvSpPr>
          <p:nvPr/>
        </p:nvSpPr>
        <p:spPr bwMode="auto">
          <a:xfrm>
            <a:off x="4572000" y="836613"/>
            <a:ext cx="73025" cy="2520950"/>
          </a:xfrm>
          <a:custGeom>
            <a:avLst/>
            <a:gdLst>
              <a:gd name="T0" fmla="*/ 0 w 1"/>
              <a:gd name="T1" fmla="*/ 0 h 461"/>
              <a:gd name="T2" fmla="*/ 0 w 1"/>
              <a:gd name="T3" fmla="*/ 2147483647 h 461"/>
              <a:gd name="T4" fmla="*/ 0 60000 65536"/>
              <a:gd name="T5" fmla="*/ 0 60000 65536"/>
              <a:gd name="T6" fmla="*/ 0 w 1"/>
              <a:gd name="T7" fmla="*/ 0 h 461"/>
              <a:gd name="T8" fmla="*/ 1 w 1"/>
              <a:gd name="T9" fmla="*/ 461 h 46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461">
                <a:moveTo>
                  <a:pt x="0" y="0"/>
                </a:moveTo>
                <a:lnTo>
                  <a:pt x="0" y="461"/>
                </a:lnTo>
              </a:path>
            </a:pathLst>
          </a:custGeom>
          <a:ln>
            <a:headEnd type="oval" w="sm" len="sm"/>
            <a:tailEnd type="triangle" w="sm" len="med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29"/>
          <p:cNvSpPr txBox="1">
            <a:spLocks noChangeArrowheads="1"/>
          </p:cNvSpPr>
          <p:nvPr/>
        </p:nvSpPr>
        <p:spPr bwMode="auto">
          <a:xfrm>
            <a:off x="3348038" y="6237288"/>
            <a:ext cx="2990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>
                <a:hlinkClick r:id="rId2"/>
              </a:rPr>
              <a:t>Free Powerpoint Templates</a:t>
            </a:r>
            <a:endParaRPr lang="fr-FR"/>
          </a:p>
        </p:txBody>
      </p:sp>
      <p:pic>
        <p:nvPicPr>
          <p:cNvPr id="2051" name="Picture 35" descr="jy tyjze yhj,gazhd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Проблемный вопрос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2071670" y="1600200"/>
            <a:ext cx="6615130" cy="4525963"/>
          </a:xfrm>
        </p:spPr>
        <p:txBody>
          <a:bodyPr/>
          <a:lstStyle/>
          <a:p>
            <a:pPr>
              <a:buNone/>
            </a:pPr>
            <a:r>
              <a:rPr lang="ru-RU" sz="400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 какой группе организмов</a:t>
            </a:r>
          </a:p>
          <a:p>
            <a:pPr>
              <a:buNone/>
            </a:pPr>
            <a:r>
              <a:rPr lang="ru-RU" sz="400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относятся лишайники?   </a:t>
            </a:r>
          </a:p>
          <a:p>
            <a:pPr>
              <a:buNone/>
            </a:pPr>
            <a:endParaRPr lang="ru-RU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</a:t>
            </a:r>
          </a:p>
        </p:txBody>
      </p:sp>
      <p:pic>
        <p:nvPicPr>
          <p:cNvPr id="7" name="Picture 5" descr="P00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00364" y="3714752"/>
            <a:ext cx="3187700" cy="3000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0" descr="Фото автора, можно приблизить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553200" y="4214818"/>
            <a:ext cx="2590800" cy="2643182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10" name="Picture 6" descr="Nak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14282" y="4525958"/>
            <a:ext cx="2319338" cy="2332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29"/>
          <p:cNvSpPr txBox="1">
            <a:spLocks noChangeArrowheads="1"/>
          </p:cNvSpPr>
          <p:nvPr/>
        </p:nvSpPr>
        <p:spPr bwMode="auto">
          <a:xfrm>
            <a:off x="3348038" y="6237288"/>
            <a:ext cx="2990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>
                <a:hlinkClick r:id="rId2"/>
              </a:rPr>
              <a:t>Free Powerpoint Templates</a:t>
            </a:r>
            <a:endParaRPr lang="fr-FR"/>
          </a:p>
        </p:txBody>
      </p:sp>
      <p:pic>
        <p:nvPicPr>
          <p:cNvPr id="2051" name="Picture 35" descr="jy tyjze yhj,gazhd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3328982" cy="655620"/>
          </a:xfrm>
        </p:spPr>
        <p:txBody>
          <a:bodyPr>
            <a:normAutofit fontScale="90000"/>
          </a:bodyPr>
          <a:lstStyle/>
          <a:p>
            <a:r>
              <a:rPr lang="ru-RU" sz="2800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Внешнее строение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328982" cy="4691063"/>
          </a:xfrm>
        </p:spPr>
        <p:txBody>
          <a:bodyPr/>
          <a:lstStyle/>
          <a:p>
            <a:pPr>
              <a:lnSpc>
                <a:spcPct val="90000"/>
              </a:lnSpc>
              <a:defRPr/>
            </a:pPr>
            <a:r>
              <a:rPr lang="ru-RU" sz="24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Лишайники бывают самого разного цвета</a:t>
            </a:r>
          </a:p>
          <a:p>
            <a:pPr algn="just">
              <a:lnSpc>
                <a:spcPct val="90000"/>
              </a:lnSpc>
              <a:defRPr/>
            </a:pPr>
            <a:r>
              <a:rPr lang="ru-RU" sz="24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Лишайники окрашены в широком диапазоне цветов от белого до ярко-жёлтого, коричневого, сиреневого, оранжевого, </a:t>
            </a:r>
            <a:r>
              <a:rPr lang="ru-RU" sz="2400" b="1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розового</a:t>
            </a:r>
            <a:r>
              <a:rPr lang="ru-RU" sz="24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зелёного, синего, серого, чёрного.</a:t>
            </a:r>
          </a:p>
          <a:p>
            <a:endParaRPr lang="ru-RU" dirty="0"/>
          </a:p>
        </p:txBody>
      </p:sp>
      <p:pic>
        <p:nvPicPr>
          <p:cNvPr id="9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3949700" y="285728"/>
            <a:ext cx="4362450" cy="5857916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Строение лишайников.</a:t>
            </a:r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4429124" y="1600200"/>
            <a:ext cx="4572032" cy="4525963"/>
          </a:xfrm>
        </p:spPr>
        <p:txBody>
          <a:bodyPr/>
          <a:lstStyle/>
          <a:p>
            <a:pPr>
              <a:buNone/>
            </a:pPr>
            <a:r>
              <a:rPr lang="ru-RU" dirty="0"/>
              <a:t>    </a:t>
            </a: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Тело  лишайника представлено слоевищем. Слоевище состоит из множества переплетенных грибных нитей(гиф). Между ними одиночно или группами расположены клетки зеленых водорослей, а у некоторых лишайников – клетки </a:t>
            </a:r>
            <a:r>
              <a:rPr lang="ru-RU" sz="2400" b="1" dirty="0" err="1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цианобактерий</a:t>
            </a: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1571612"/>
            <a:ext cx="4143404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4"/>
          <p:cNvSpPr txBox="1">
            <a:spLocks noChangeArrowheads="1"/>
          </p:cNvSpPr>
          <p:nvPr/>
        </p:nvSpPr>
        <p:spPr bwMode="auto">
          <a:xfrm>
            <a:off x="139700" y="642918"/>
            <a:ext cx="882491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280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Классификация лишайников по строению слоевища</a:t>
            </a:r>
            <a:r>
              <a:rPr lang="en-US" sz="2800" dirty="0">
                <a:solidFill>
                  <a:schemeClr val="accent3">
                    <a:lumMod val="50000"/>
                  </a:schemeClr>
                </a:solidFill>
              </a:rPr>
              <a:t>:</a:t>
            </a:r>
            <a:endParaRPr lang="ru-RU" sz="28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9219" name="_s1031"/>
          <p:cNvSpPr>
            <a:spLocks noChangeArrowheads="1"/>
          </p:cNvSpPr>
          <p:nvPr/>
        </p:nvSpPr>
        <p:spPr bwMode="auto">
          <a:xfrm>
            <a:off x="2916238" y="1500174"/>
            <a:ext cx="3201987" cy="785818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ru-RU" sz="440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Лишайники</a:t>
            </a:r>
          </a:p>
        </p:txBody>
      </p:sp>
      <p:sp>
        <p:nvSpPr>
          <p:cNvPr id="9220" name="Line 6"/>
          <p:cNvSpPr>
            <a:spLocks noChangeShapeType="1"/>
          </p:cNvSpPr>
          <p:nvPr/>
        </p:nvSpPr>
        <p:spPr bwMode="auto">
          <a:xfrm flipH="1">
            <a:off x="1763713" y="2565400"/>
            <a:ext cx="1223962" cy="10080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9221" name="Line 7"/>
          <p:cNvSpPr>
            <a:spLocks noChangeShapeType="1"/>
          </p:cNvSpPr>
          <p:nvPr/>
        </p:nvSpPr>
        <p:spPr bwMode="auto">
          <a:xfrm>
            <a:off x="4500563" y="2565400"/>
            <a:ext cx="0" cy="7191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9222" name="Line 8"/>
          <p:cNvSpPr>
            <a:spLocks noChangeShapeType="1"/>
          </p:cNvSpPr>
          <p:nvPr/>
        </p:nvSpPr>
        <p:spPr bwMode="auto">
          <a:xfrm>
            <a:off x="6084888" y="2492375"/>
            <a:ext cx="1511300" cy="10795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9223" name="Rectangle 9"/>
          <p:cNvSpPr>
            <a:spLocks noChangeArrowheads="1"/>
          </p:cNvSpPr>
          <p:nvPr/>
        </p:nvSpPr>
        <p:spPr bwMode="auto">
          <a:xfrm>
            <a:off x="395288" y="3573463"/>
            <a:ext cx="211788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накипные</a:t>
            </a:r>
            <a:endParaRPr lang="en-US" sz="36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24" name="Rectangle 10"/>
          <p:cNvSpPr>
            <a:spLocks noChangeArrowheads="1"/>
          </p:cNvSpPr>
          <p:nvPr/>
        </p:nvSpPr>
        <p:spPr bwMode="auto">
          <a:xfrm>
            <a:off x="6300788" y="3644900"/>
            <a:ext cx="241758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dirty="0" err="1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листоватые</a:t>
            </a:r>
            <a:endParaRPr lang="en-US" sz="36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25" name="Rectangle 11"/>
          <p:cNvSpPr>
            <a:spLocks noChangeArrowheads="1"/>
          </p:cNvSpPr>
          <p:nvPr/>
        </p:nvSpPr>
        <p:spPr bwMode="auto">
          <a:xfrm>
            <a:off x="3419475" y="3357563"/>
            <a:ext cx="221073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кустистые</a:t>
            </a:r>
          </a:p>
        </p:txBody>
      </p:sp>
      <p:pic>
        <p:nvPicPr>
          <p:cNvPr id="9226" name="Picture 17" descr="Caloplaca_cerina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50825" y="4292600"/>
            <a:ext cx="2592388" cy="1924050"/>
          </a:xfrm>
          <a:noFill/>
        </p:spPr>
      </p:pic>
      <p:sp>
        <p:nvSpPr>
          <p:cNvPr id="9228" name="Text Box 19"/>
          <p:cNvSpPr txBox="1">
            <a:spLocks noChangeArrowheads="1"/>
          </p:cNvSpPr>
          <p:nvPr/>
        </p:nvSpPr>
        <p:spPr bwMode="auto">
          <a:xfrm>
            <a:off x="611188" y="6308725"/>
            <a:ext cx="146200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 dirty="0" err="1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Калоплака</a:t>
            </a:r>
            <a:endParaRPr lang="ru-RU" sz="20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29" name="Text Box 27"/>
          <p:cNvSpPr txBox="1">
            <a:spLocks noChangeArrowheads="1"/>
          </p:cNvSpPr>
          <p:nvPr/>
        </p:nvSpPr>
        <p:spPr bwMode="auto">
          <a:xfrm>
            <a:off x="7019925" y="6308725"/>
            <a:ext cx="109998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 dirty="0" err="1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Фисция</a:t>
            </a:r>
            <a:endParaRPr lang="ru-RU" sz="20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30" name="Picture 34" descr="Cladonia pyxidata_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/>
          <a:srcRect/>
          <a:stretch>
            <a:fillRect/>
          </a:stretch>
        </p:blipFill>
        <p:spPr>
          <a:xfrm>
            <a:off x="3132138" y="4076700"/>
            <a:ext cx="2952750" cy="2214563"/>
          </a:xfrm>
          <a:noFill/>
        </p:spPr>
      </p:pic>
      <p:sp>
        <p:nvSpPr>
          <p:cNvPr id="9231" name="Text Box 37"/>
          <p:cNvSpPr txBox="1">
            <a:spLocks noChangeArrowheads="1"/>
          </p:cNvSpPr>
          <p:nvPr/>
        </p:nvSpPr>
        <p:spPr bwMode="auto">
          <a:xfrm>
            <a:off x="4067175" y="6308725"/>
            <a:ext cx="133562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Кладония</a:t>
            </a:r>
          </a:p>
        </p:txBody>
      </p:sp>
      <p:pic>
        <p:nvPicPr>
          <p:cNvPr id="16" name="Picture 9" descr="Physcia dubia_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86512" y="4286256"/>
            <a:ext cx="2500330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928662" y="273050"/>
            <a:ext cx="3500462" cy="1162050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Накипные лишайники имеют вид корочки, тесно сросшейся с субстратом</a:t>
            </a:r>
          </a:p>
        </p:txBody>
      </p:sp>
      <p:sp>
        <p:nvSpPr>
          <p:cNvPr id="8" name="Текст 7"/>
          <p:cNvSpPr>
            <a:spLocks noGrp="1"/>
          </p:cNvSpPr>
          <p:nvPr>
            <p:ph type="body" sz="half" idx="2"/>
          </p:nvPr>
        </p:nvSpPr>
        <p:spPr>
          <a:xfrm>
            <a:off x="0" y="1643050"/>
            <a:ext cx="3929058" cy="4483113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</a:p>
        </p:txBody>
      </p:sp>
      <p:pic>
        <p:nvPicPr>
          <p:cNvPr id="11" name="Picture 10" descr="ксантория постенная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214942" y="357166"/>
            <a:ext cx="3214709" cy="2842434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12" name="Picture 11" descr="петильгера ложная"/>
          <p:cNvPicPr>
            <a:picLocks noChangeAspect="1" noChangeArrowheads="1"/>
          </p:cNvPicPr>
          <p:nvPr/>
        </p:nvPicPr>
        <p:blipFill>
          <a:blip r:embed="rId3"/>
          <a:srcRect l="9091" r="14546"/>
          <a:stretch>
            <a:fillRect/>
          </a:stretch>
        </p:blipFill>
        <p:spPr bwMode="auto">
          <a:xfrm>
            <a:off x="5286380" y="3786190"/>
            <a:ext cx="3200400" cy="2913062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13" name="Picture 9" descr="пертузария горькая"/>
          <p:cNvPicPr>
            <a:picLocks noChangeAspect="1" noChangeArrowheads="1"/>
          </p:cNvPicPr>
          <p:nvPr/>
        </p:nvPicPr>
        <p:blipFill>
          <a:blip r:embed="rId4"/>
          <a:srcRect b="10933"/>
          <a:stretch>
            <a:fillRect/>
          </a:stretch>
        </p:blipFill>
        <p:spPr bwMode="auto">
          <a:xfrm>
            <a:off x="642910" y="1857364"/>
            <a:ext cx="4071966" cy="392909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</TotalTime>
  <Words>415</Words>
  <Application>Microsoft Office PowerPoint</Application>
  <PresentationFormat>Экран (4:3)</PresentationFormat>
  <Paragraphs>77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Arial</vt:lpstr>
      <vt:lpstr>Calibri</vt:lpstr>
      <vt:lpstr>Times New Roman</vt:lpstr>
      <vt:lpstr>Тема Office</vt:lpstr>
      <vt:lpstr>Презентация PowerPoint</vt:lpstr>
      <vt:lpstr>Цели урока:</vt:lpstr>
      <vt:lpstr>Презентация PowerPoint</vt:lpstr>
      <vt:lpstr>Среда обитания лишайников</vt:lpstr>
      <vt:lpstr>Проблемный вопрос</vt:lpstr>
      <vt:lpstr>     Внешнее строение</vt:lpstr>
      <vt:lpstr>Строение лишайников.</vt:lpstr>
      <vt:lpstr>Презентация PowerPoint</vt:lpstr>
      <vt:lpstr>Накипные лишайники имеют вид корочки, тесно сросшейся с субстратом</vt:lpstr>
      <vt:lpstr>У листоватых лишайников слоевище плоское, как пластинка</vt:lpstr>
      <vt:lpstr>Кустистые лишайники имеют вид кустика, прямостоячего или висячего.</vt:lpstr>
      <vt:lpstr>Жизнедеятельность лишайников.</vt:lpstr>
      <vt:lpstr>Вывод</vt:lpstr>
      <vt:lpstr>Значение лишайников. </vt:lpstr>
      <vt:lpstr>Домашнее задание</vt:lpstr>
    </vt:vector>
  </TitlesOfParts>
  <Company>Reanimator Extreme Edition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UserXP</dc:creator>
  <cp:lastModifiedBy>Пользователь</cp:lastModifiedBy>
  <cp:revision>21</cp:revision>
  <dcterms:created xsi:type="dcterms:W3CDTF">2014-01-15T17:29:31Z</dcterms:created>
  <dcterms:modified xsi:type="dcterms:W3CDTF">2020-04-12T16:34:45Z</dcterms:modified>
</cp:coreProperties>
</file>